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7" r:id="rId12"/>
    <p:sldId id="318" r:id="rId13"/>
    <p:sldId id="320" r:id="rId14"/>
    <p:sldId id="321" r:id="rId15"/>
    <p:sldId id="322" r:id="rId16"/>
    <p:sldId id="323" r:id="rId17"/>
    <p:sldId id="325" r:id="rId18"/>
    <p:sldId id="326" r:id="rId19"/>
    <p:sldId id="327" r:id="rId20"/>
    <p:sldId id="328" r:id="rId21"/>
    <p:sldId id="329" r:id="rId22"/>
    <p:sldId id="332" r:id="rId23"/>
    <p:sldId id="333" r:id="rId24"/>
    <p:sldId id="335" r:id="rId25"/>
    <p:sldId id="334" r:id="rId26"/>
    <p:sldId id="336" r:id="rId27"/>
    <p:sldId id="339" r:id="rId28"/>
    <p:sldId id="338" r:id="rId29"/>
    <p:sldId id="355" r:id="rId30"/>
    <p:sldId id="341" r:id="rId31"/>
    <p:sldId id="342" r:id="rId32"/>
    <p:sldId id="346" r:id="rId33"/>
    <p:sldId id="345" r:id="rId34"/>
    <p:sldId id="350" r:id="rId35"/>
    <p:sldId id="351" r:id="rId36"/>
    <p:sldId id="354" r:id="rId37"/>
    <p:sldId id="348" r:id="rId38"/>
    <p:sldId id="352" r:id="rId39"/>
    <p:sldId id="349" r:id="rId40"/>
    <p:sldId id="356" r:id="rId41"/>
    <p:sldId id="34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40" autoAdjust="0"/>
    <p:restoredTop sz="94619" autoAdjust="0"/>
  </p:normalViewPr>
  <p:slideViewPr>
    <p:cSldViewPr snapToGrid="0">
      <p:cViewPr varScale="1">
        <p:scale>
          <a:sx n="86" d="100"/>
          <a:sy n="86"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First, I uploaded the data set into an R notebook. I wanted to find out how many rows (5,850), and columns (15), I looked at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a:t>Next, I opened a Python notebook and continued to explore the data, looking at how many null values were present, the data types, etc. Then I created a correlation matrix to be able to have a cursory perusal of any correlations between factors. </a:t>
          </a:r>
          <a:endParaRPr lang="en-US"/>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I had some interesting insights into the Netflix data set, I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a:t>I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a:t>I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a:t>Once I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AA6AA48-A192-4A99-8239-CA816D96E5A6}">
      <dgm:prSet/>
      <dgm:spPr/>
      <dgm:t>
        <a:bodyPr/>
        <a:lstStyle/>
        <a:p>
          <a:r>
            <a:rPr lang="en-US" dirty="0"/>
            <a:t>I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147E5D-D8C0-4D93-84A6-A9B6A2E4823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B424C5A-8D26-442C-8CFD-F46F1AD9AB67}">
      <dgm:prSet/>
      <dgm:spPr/>
      <dgm:t>
        <a:bodyPr/>
        <a:lstStyle/>
        <a:p>
          <a:r>
            <a:rPr lang="en-US"/>
            <a:t>First, I installed and opened binary packages such as dplyr, ggplot, rcompanion, and many more.</a:t>
          </a:r>
        </a:p>
      </dgm:t>
    </dgm:pt>
    <dgm:pt modelId="{76310BE3-0574-4155-8E83-993F205071B0}" type="parTrans" cxnId="{92D15D3F-FAA4-43E0-B81C-0E47AF3ED97B}">
      <dgm:prSet/>
      <dgm:spPr/>
      <dgm:t>
        <a:bodyPr/>
        <a:lstStyle/>
        <a:p>
          <a:endParaRPr lang="en-US"/>
        </a:p>
      </dgm:t>
    </dgm:pt>
    <dgm:pt modelId="{F6461A25-7BDE-4D3D-8883-688BD1472D44}" type="sibTrans" cxnId="{92D15D3F-FAA4-43E0-B81C-0E47AF3ED97B}">
      <dgm:prSet/>
      <dgm:spPr/>
      <dgm:t>
        <a:bodyPr/>
        <a:lstStyle/>
        <a:p>
          <a:endParaRPr lang="en-US"/>
        </a:p>
      </dgm:t>
    </dgm:pt>
    <dgm:pt modelId="{BD9643B7-6D6C-4A80-AE8E-641B2CFA550F}">
      <dgm:prSet/>
      <dgm:spPr/>
      <dgm:t>
        <a:bodyPr/>
        <a:lstStyle/>
        <a:p>
          <a:r>
            <a:rPr lang="en-US"/>
            <a:t>Then I uploaded the dataset in Jupyter Notebook (r)</a:t>
          </a:r>
        </a:p>
      </dgm:t>
    </dgm:pt>
    <dgm:pt modelId="{35FCF7B7-099B-4AE3-86A6-E6724431FB2D}" type="parTrans" cxnId="{A169872D-DE94-4B36-8601-0023D0F21C23}">
      <dgm:prSet/>
      <dgm:spPr/>
      <dgm:t>
        <a:bodyPr/>
        <a:lstStyle/>
        <a:p>
          <a:endParaRPr lang="en-US"/>
        </a:p>
      </dgm:t>
    </dgm:pt>
    <dgm:pt modelId="{68961397-FFE6-42EE-88D1-7645DA82FA6C}" type="sibTrans" cxnId="{A169872D-DE94-4B36-8601-0023D0F21C23}">
      <dgm:prSet/>
      <dgm:spPr/>
      <dgm:t>
        <a:bodyPr/>
        <a:lstStyle/>
        <a:p>
          <a:endParaRPr lang="en-US"/>
        </a:p>
      </dgm:t>
    </dgm:pt>
    <dgm:pt modelId="{C6EEC5CB-40BA-416D-9A4C-19259BD3BD34}">
      <dgm:prSet/>
      <dgm:spPr/>
      <dgm:t>
        <a:bodyPr/>
        <a:lstStyle/>
        <a:p>
          <a:r>
            <a:rPr lang="en-US"/>
            <a:t>I also viewed the dataset which showed a data frame of 5850 x 15</a:t>
          </a:r>
        </a:p>
      </dgm:t>
    </dgm:pt>
    <dgm:pt modelId="{1F938331-2D78-4C3D-B9DC-38FCD65456B5}" type="parTrans" cxnId="{465BE8A4-7FA4-4B2E-991A-6B152D61C92E}">
      <dgm:prSet/>
      <dgm:spPr/>
      <dgm:t>
        <a:bodyPr/>
        <a:lstStyle/>
        <a:p>
          <a:endParaRPr lang="en-US"/>
        </a:p>
      </dgm:t>
    </dgm:pt>
    <dgm:pt modelId="{41913EE8-638E-4645-88EC-948E385CD16F}" type="sibTrans" cxnId="{465BE8A4-7FA4-4B2E-991A-6B152D61C92E}">
      <dgm:prSet/>
      <dgm:spPr/>
      <dgm:t>
        <a:bodyPr/>
        <a:lstStyle/>
        <a:p>
          <a:endParaRPr lang="en-US"/>
        </a:p>
      </dgm:t>
    </dgm:pt>
    <dgm:pt modelId="{D43A39CE-CE90-41D9-AAD4-DF1D7BEEEF32}" type="pres">
      <dgm:prSet presAssocID="{5B147E5D-D8C0-4D93-84A6-A9B6A2E4823D}" presName="root" presStyleCnt="0">
        <dgm:presLayoutVars>
          <dgm:dir/>
          <dgm:resizeHandles val="exact"/>
        </dgm:presLayoutVars>
      </dgm:prSet>
      <dgm:spPr/>
    </dgm:pt>
    <dgm:pt modelId="{E2A0489C-8B6C-4141-B0E8-2E923FD16526}" type="pres">
      <dgm:prSet presAssocID="{0B424C5A-8D26-442C-8CFD-F46F1AD9AB67}" presName="compNode" presStyleCnt="0"/>
      <dgm:spPr/>
    </dgm:pt>
    <dgm:pt modelId="{C2476D3F-1ED4-45FC-8453-B5F7EBD40522}" type="pres">
      <dgm:prSet presAssocID="{0B424C5A-8D26-442C-8CFD-F46F1AD9AB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42413DA4-690D-4C70-9EF2-B0B43BAB3F93}" type="pres">
      <dgm:prSet presAssocID="{0B424C5A-8D26-442C-8CFD-F46F1AD9AB67}" presName="spaceRect" presStyleCnt="0"/>
      <dgm:spPr/>
    </dgm:pt>
    <dgm:pt modelId="{7E55A7DF-F0B0-4CA8-A07D-E75066A47C63}" type="pres">
      <dgm:prSet presAssocID="{0B424C5A-8D26-442C-8CFD-F46F1AD9AB67}" presName="textRect" presStyleLbl="revTx" presStyleIdx="0" presStyleCnt="3">
        <dgm:presLayoutVars>
          <dgm:chMax val="1"/>
          <dgm:chPref val="1"/>
        </dgm:presLayoutVars>
      </dgm:prSet>
      <dgm:spPr/>
    </dgm:pt>
    <dgm:pt modelId="{A818E5E4-F2B3-4B93-BEBA-098F304117E5}" type="pres">
      <dgm:prSet presAssocID="{F6461A25-7BDE-4D3D-8883-688BD1472D44}" presName="sibTrans" presStyleCnt="0"/>
      <dgm:spPr/>
    </dgm:pt>
    <dgm:pt modelId="{A26B69ED-BDD1-4889-9F9B-45D8CB98E9F8}" type="pres">
      <dgm:prSet presAssocID="{BD9643B7-6D6C-4A80-AE8E-641B2CFA550F}" presName="compNode" presStyleCnt="0"/>
      <dgm:spPr/>
    </dgm:pt>
    <dgm:pt modelId="{EF710332-6F65-477D-89A9-4E9E9A524FC7}" type="pres">
      <dgm:prSet presAssocID="{BD9643B7-6D6C-4A80-AE8E-641B2CFA55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bow"/>
        </a:ext>
      </dgm:extLst>
    </dgm:pt>
    <dgm:pt modelId="{D998B543-8133-4A1D-A95A-C4E8048A825E}" type="pres">
      <dgm:prSet presAssocID="{BD9643B7-6D6C-4A80-AE8E-641B2CFA550F}" presName="spaceRect" presStyleCnt="0"/>
      <dgm:spPr/>
    </dgm:pt>
    <dgm:pt modelId="{3D5F149E-3447-49B5-86DF-69854482C3B9}" type="pres">
      <dgm:prSet presAssocID="{BD9643B7-6D6C-4A80-AE8E-641B2CFA550F}" presName="textRect" presStyleLbl="revTx" presStyleIdx="1" presStyleCnt="3">
        <dgm:presLayoutVars>
          <dgm:chMax val="1"/>
          <dgm:chPref val="1"/>
        </dgm:presLayoutVars>
      </dgm:prSet>
      <dgm:spPr/>
    </dgm:pt>
    <dgm:pt modelId="{E3FBFE11-5CCC-428C-8B11-142C65978667}" type="pres">
      <dgm:prSet presAssocID="{68961397-FFE6-42EE-88D1-7645DA82FA6C}" presName="sibTrans" presStyleCnt="0"/>
      <dgm:spPr/>
    </dgm:pt>
    <dgm:pt modelId="{CDC90264-6642-42AE-ADA9-8BCA4AF08348}" type="pres">
      <dgm:prSet presAssocID="{C6EEC5CB-40BA-416D-9A4C-19259BD3BD34}" presName="compNode" presStyleCnt="0"/>
      <dgm:spPr/>
    </dgm:pt>
    <dgm:pt modelId="{90E5A8D2-5A89-46ED-A1E9-90970DD6C802}" type="pres">
      <dgm:prSet presAssocID="{C6EEC5CB-40BA-416D-9A4C-19259BD3BD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BC2AEF6-01E4-49D6-B32B-8B053FB5AC70}" type="pres">
      <dgm:prSet presAssocID="{C6EEC5CB-40BA-416D-9A4C-19259BD3BD34}" presName="spaceRect" presStyleCnt="0"/>
      <dgm:spPr/>
    </dgm:pt>
    <dgm:pt modelId="{9911902A-88CF-4E3B-909E-1C6DCDD8B0E6}" type="pres">
      <dgm:prSet presAssocID="{C6EEC5CB-40BA-416D-9A4C-19259BD3BD34}" presName="textRect" presStyleLbl="revTx" presStyleIdx="2" presStyleCnt="3">
        <dgm:presLayoutVars>
          <dgm:chMax val="1"/>
          <dgm:chPref val="1"/>
        </dgm:presLayoutVars>
      </dgm:prSet>
      <dgm:spPr/>
    </dgm:pt>
  </dgm:ptLst>
  <dgm:cxnLst>
    <dgm:cxn modelId="{A169872D-DE94-4B36-8601-0023D0F21C23}" srcId="{5B147E5D-D8C0-4D93-84A6-A9B6A2E4823D}" destId="{BD9643B7-6D6C-4A80-AE8E-641B2CFA550F}" srcOrd="1" destOrd="0" parTransId="{35FCF7B7-099B-4AE3-86A6-E6724431FB2D}" sibTransId="{68961397-FFE6-42EE-88D1-7645DA82FA6C}"/>
    <dgm:cxn modelId="{92D15D3F-FAA4-43E0-B81C-0E47AF3ED97B}" srcId="{5B147E5D-D8C0-4D93-84A6-A9B6A2E4823D}" destId="{0B424C5A-8D26-442C-8CFD-F46F1AD9AB67}" srcOrd="0" destOrd="0" parTransId="{76310BE3-0574-4155-8E83-993F205071B0}" sibTransId="{F6461A25-7BDE-4D3D-8883-688BD1472D44}"/>
    <dgm:cxn modelId="{90FDD293-40C1-4E04-B4F2-58085567BC78}" type="presOf" srcId="{5B147E5D-D8C0-4D93-84A6-A9B6A2E4823D}" destId="{D43A39CE-CE90-41D9-AAD4-DF1D7BEEEF32}" srcOrd="0" destOrd="0" presId="urn:microsoft.com/office/officeart/2018/2/layout/IconLabelList"/>
    <dgm:cxn modelId="{17C34495-912F-48F9-8BC3-F762D3C0A64A}" type="presOf" srcId="{C6EEC5CB-40BA-416D-9A4C-19259BD3BD34}" destId="{9911902A-88CF-4E3B-909E-1C6DCDD8B0E6}" srcOrd="0" destOrd="0" presId="urn:microsoft.com/office/officeart/2018/2/layout/IconLabelList"/>
    <dgm:cxn modelId="{D8CD0598-4183-4C01-BD02-40914ED5C2DB}" type="presOf" srcId="{0B424C5A-8D26-442C-8CFD-F46F1AD9AB67}" destId="{7E55A7DF-F0B0-4CA8-A07D-E75066A47C63}" srcOrd="0" destOrd="0" presId="urn:microsoft.com/office/officeart/2018/2/layout/IconLabelList"/>
    <dgm:cxn modelId="{465BE8A4-7FA4-4B2E-991A-6B152D61C92E}" srcId="{5B147E5D-D8C0-4D93-84A6-A9B6A2E4823D}" destId="{C6EEC5CB-40BA-416D-9A4C-19259BD3BD34}" srcOrd="2" destOrd="0" parTransId="{1F938331-2D78-4C3D-B9DC-38FCD65456B5}" sibTransId="{41913EE8-638E-4645-88EC-948E385CD16F}"/>
    <dgm:cxn modelId="{7807B6A9-40C1-4F5B-961C-FCD8D92565F7}" type="presOf" srcId="{BD9643B7-6D6C-4A80-AE8E-641B2CFA550F}" destId="{3D5F149E-3447-49B5-86DF-69854482C3B9}" srcOrd="0" destOrd="0" presId="urn:microsoft.com/office/officeart/2018/2/layout/IconLabelList"/>
    <dgm:cxn modelId="{4F64E8C6-D6F3-4436-AFBB-2DB8319BC611}" type="presParOf" srcId="{D43A39CE-CE90-41D9-AAD4-DF1D7BEEEF32}" destId="{E2A0489C-8B6C-4141-B0E8-2E923FD16526}" srcOrd="0" destOrd="0" presId="urn:microsoft.com/office/officeart/2018/2/layout/IconLabelList"/>
    <dgm:cxn modelId="{684E2E45-8087-482E-8819-C51EE26EB5F7}" type="presParOf" srcId="{E2A0489C-8B6C-4141-B0E8-2E923FD16526}" destId="{C2476D3F-1ED4-45FC-8453-B5F7EBD40522}" srcOrd="0" destOrd="0" presId="urn:microsoft.com/office/officeart/2018/2/layout/IconLabelList"/>
    <dgm:cxn modelId="{DB521D29-6325-482E-B408-FCD0B63AA984}" type="presParOf" srcId="{E2A0489C-8B6C-4141-B0E8-2E923FD16526}" destId="{42413DA4-690D-4C70-9EF2-B0B43BAB3F93}" srcOrd="1" destOrd="0" presId="urn:microsoft.com/office/officeart/2018/2/layout/IconLabelList"/>
    <dgm:cxn modelId="{5F733BAD-167C-49F9-9E1D-EB8C234FFF88}" type="presParOf" srcId="{E2A0489C-8B6C-4141-B0E8-2E923FD16526}" destId="{7E55A7DF-F0B0-4CA8-A07D-E75066A47C63}" srcOrd="2" destOrd="0" presId="urn:microsoft.com/office/officeart/2018/2/layout/IconLabelList"/>
    <dgm:cxn modelId="{5A14026E-EAD3-4327-8934-DECA5A84CAB7}" type="presParOf" srcId="{D43A39CE-CE90-41D9-AAD4-DF1D7BEEEF32}" destId="{A818E5E4-F2B3-4B93-BEBA-098F304117E5}" srcOrd="1" destOrd="0" presId="urn:microsoft.com/office/officeart/2018/2/layout/IconLabelList"/>
    <dgm:cxn modelId="{CA3CDA33-B717-495D-B2AC-44C59F5B1BDA}" type="presParOf" srcId="{D43A39CE-CE90-41D9-AAD4-DF1D7BEEEF32}" destId="{A26B69ED-BDD1-4889-9F9B-45D8CB98E9F8}" srcOrd="2" destOrd="0" presId="urn:microsoft.com/office/officeart/2018/2/layout/IconLabelList"/>
    <dgm:cxn modelId="{3BF55006-DE21-4CBD-9D5A-E28432C14F58}" type="presParOf" srcId="{A26B69ED-BDD1-4889-9F9B-45D8CB98E9F8}" destId="{EF710332-6F65-477D-89A9-4E9E9A524FC7}" srcOrd="0" destOrd="0" presId="urn:microsoft.com/office/officeart/2018/2/layout/IconLabelList"/>
    <dgm:cxn modelId="{861C16FC-1EB2-421A-A817-13FA06D20296}" type="presParOf" srcId="{A26B69ED-BDD1-4889-9F9B-45D8CB98E9F8}" destId="{D998B543-8133-4A1D-A95A-C4E8048A825E}" srcOrd="1" destOrd="0" presId="urn:microsoft.com/office/officeart/2018/2/layout/IconLabelList"/>
    <dgm:cxn modelId="{80B2EDBF-D55E-4572-A701-BF8BD1E1A4E6}" type="presParOf" srcId="{A26B69ED-BDD1-4889-9F9B-45D8CB98E9F8}" destId="{3D5F149E-3447-49B5-86DF-69854482C3B9}" srcOrd="2" destOrd="0" presId="urn:microsoft.com/office/officeart/2018/2/layout/IconLabelList"/>
    <dgm:cxn modelId="{BA72226A-37DB-40BC-A871-1943DB809B9F}" type="presParOf" srcId="{D43A39CE-CE90-41D9-AAD4-DF1D7BEEEF32}" destId="{E3FBFE11-5CCC-428C-8B11-142C65978667}" srcOrd="3" destOrd="0" presId="urn:microsoft.com/office/officeart/2018/2/layout/IconLabelList"/>
    <dgm:cxn modelId="{693D02B8-AF04-4611-AD07-83BACFF333B2}" type="presParOf" srcId="{D43A39CE-CE90-41D9-AAD4-DF1D7BEEEF32}" destId="{CDC90264-6642-42AE-ADA9-8BCA4AF08348}" srcOrd="4" destOrd="0" presId="urn:microsoft.com/office/officeart/2018/2/layout/IconLabelList"/>
    <dgm:cxn modelId="{C4731107-2BEF-4BAA-A172-1AA0F9FA964A}" type="presParOf" srcId="{CDC90264-6642-42AE-ADA9-8BCA4AF08348}" destId="{90E5A8D2-5A89-46ED-A1E9-90970DD6C802}" srcOrd="0" destOrd="0" presId="urn:microsoft.com/office/officeart/2018/2/layout/IconLabelList"/>
    <dgm:cxn modelId="{0C022FCE-C661-43FC-B688-058F7383EEFE}" type="presParOf" srcId="{CDC90264-6642-42AE-ADA9-8BCA4AF08348}" destId="{0BC2AEF6-01E4-49D6-B32B-8B053FB5AC70}" srcOrd="1" destOrd="0" presId="urn:microsoft.com/office/officeart/2018/2/layout/IconLabelList"/>
    <dgm:cxn modelId="{24753F7A-D11B-480D-B52D-DFEB9B3A184E}" type="presParOf" srcId="{CDC90264-6642-42AE-ADA9-8BCA4AF08348}" destId="{9911902A-88CF-4E3B-909E-1C6DCDD8B0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First, I uploaded the data set into an R notebook. I wanted to find out how many rows (5,850), and columns (15), I looked at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a:t>Next, I opened a Python notebook and continued to explore the data, looking at how many null values were present, the data types, etc. Then I created a correlation matrix to be able to have a cursory perusal of any correlations between factors. </a:t>
          </a:r>
          <a:endParaRPr lang="en-US" sz="1400" kern="1200"/>
        </a:p>
      </dsp:txBody>
      <dsp:txXfrm>
        <a:off x="1266845" y="1905613"/>
        <a:ext cx="4711226" cy="1096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Now that I had some interesting insights into the Netflix data set, I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Once I found the mean IMDB scores for the combined data set for both movies and shows, it was time to compare!</a:t>
          </a:r>
        </a:p>
      </dsp:txBody>
      <dsp:txXfrm>
        <a:off x="0" y="3674660"/>
        <a:ext cx="6266011" cy="12248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76D3F-1ED4-45FC-8453-B5F7EBD40522}">
      <dsp:nvSpPr>
        <dsp:cNvPr id="0" name=""/>
        <dsp:cNvSpPr/>
      </dsp:nvSpPr>
      <dsp:spPr>
        <a:xfrm>
          <a:off x="1159944" y="674300"/>
          <a:ext cx="1291144" cy="1291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55A7DF-F0B0-4CA8-A07D-E75066A47C63}">
      <dsp:nvSpPr>
        <dsp:cNvPr id="0" name=""/>
        <dsp:cNvSpPr/>
      </dsp:nvSpPr>
      <dsp:spPr>
        <a:xfrm>
          <a:off x="370911"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First, I installed and opened binary packages such as dplyr, ggplot, rcompanion, and many more.</a:t>
          </a:r>
        </a:p>
      </dsp:txBody>
      <dsp:txXfrm>
        <a:off x="370911" y="2320449"/>
        <a:ext cx="2869209" cy="720000"/>
      </dsp:txXfrm>
    </dsp:sp>
    <dsp:sp modelId="{EF710332-6F65-477D-89A9-4E9E9A524FC7}">
      <dsp:nvSpPr>
        <dsp:cNvPr id="0" name=""/>
        <dsp:cNvSpPr/>
      </dsp:nvSpPr>
      <dsp:spPr>
        <a:xfrm>
          <a:off x="4531265" y="674300"/>
          <a:ext cx="1291144" cy="1291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D5F149E-3447-49B5-86DF-69854482C3B9}">
      <dsp:nvSpPr>
        <dsp:cNvPr id="0" name=""/>
        <dsp:cNvSpPr/>
      </dsp:nvSpPr>
      <dsp:spPr>
        <a:xfrm>
          <a:off x="3742232"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Then I uploaded the dataset in Jupyter Notebook (r)</a:t>
          </a:r>
        </a:p>
      </dsp:txBody>
      <dsp:txXfrm>
        <a:off x="3742232" y="2320449"/>
        <a:ext cx="2869209" cy="720000"/>
      </dsp:txXfrm>
    </dsp:sp>
    <dsp:sp modelId="{90E5A8D2-5A89-46ED-A1E9-90970DD6C802}">
      <dsp:nvSpPr>
        <dsp:cNvPr id="0" name=""/>
        <dsp:cNvSpPr/>
      </dsp:nvSpPr>
      <dsp:spPr>
        <a:xfrm>
          <a:off x="7902586" y="674300"/>
          <a:ext cx="1291144" cy="1291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11902A-88CF-4E3B-909E-1C6DCDD8B0E6}">
      <dsp:nvSpPr>
        <dsp:cNvPr id="0" name=""/>
        <dsp:cNvSpPr/>
      </dsp:nvSpPr>
      <dsp:spPr>
        <a:xfrm>
          <a:off x="7113553"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I also viewed the dataset which showed a data frame of 5850 x 15</a:t>
          </a:r>
        </a:p>
      </dsp:txBody>
      <dsp:txXfrm>
        <a:off x="7113553" y="2320449"/>
        <a:ext cx="2869209"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9/5/22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9/5/22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diagramLayout" Target="../diagrams/layout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0.png"/><Relationship Id="rId10" Type="http://schemas.microsoft.com/office/2007/relationships/diagramDrawing" Target="../diagrams/drawing3.xml"/><Relationship Id="rId4" Type="http://schemas.openxmlformats.org/officeDocument/2006/relationships/image" Target="../media/image9.png"/><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a:p>
            <a:r>
              <a:rPr lang="en-US" sz="1800" dirty="0"/>
              <a:t>Caitlin McDaniel</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pulled out only shows from the data set that had the selected ratings and chose to run a 1 way, between-subject ANOVA (analysis of variance) on the three ratings. I tested for all necessary assumptions and upon computing post hoc I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examined the means so that I could draw some conclusions. What I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a:bodyPr>
          <a:lstStyle/>
          <a:p>
            <a:pPr rtl="0">
              <a:lnSpc>
                <a:spcPct val="100000"/>
              </a:lnSpc>
              <a:spcBef>
                <a:spcPts val="0"/>
              </a:spcBef>
            </a:pPr>
            <a:r>
              <a:rPr lang="en-US" sz="1600" b="0" i="0" u="none" strike="noStrike" dirty="0">
                <a:effectLst/>
                <a:latin typeface="Arial" panose="020B0604020202020204" pitchFamily="34" charset="0"/>
              </a:rPr>
              <a:t> I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I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I created a test for linearity that passed, which means that there is a linear relationship between the two ratings. Once all the assumptions were met, I was 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I began to work with our group, we decided we wanted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I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Strongest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a:effectLst/>
                <a:latin typeface="Arial" panose="020B0604020202020204" pitchFamily="34" charset="0"/>
              </a:rPr>
              <a:t>After considering the exploratory tests we decided to examine the following three questions:</a:t>
            </a:r>
            <a:endParaRPr lang="en-US" sz="360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I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I needed to first explore the means of each and see how they compared to one another. However, after looking at the sample size present in each of the separate decades I saw that there was quite a large gap, so a traditional ANOVA probably would not be the best test to run in this situation. So, I did some research and learned that a test known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 ‘Kruskal-Wallis</a:t>
            </a: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will test for variance when the data is non-parametric, and so that’s the test that I employed. </a:t>
            </a:r>
            <a:endParaRPr lang="en-US" b="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test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I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I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1173823492"/>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09767251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869B52-288D-4851-BEBE-FCF64CB1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5685" y="965196"/>
            <a:ext cx="6260493"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3534121" y="1438360"/>
            <a:ext cx="5113752" cy="3835314"/>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a:t>Summary</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dirty="0"/>
              <a:t>Netflix as enjoyed unparalleled growth and success in the streaming services world. However, their popularity ratings in recent years are not as high as they were in subsequent years. </a:t>
            </a:r>
          </a:p>
          <a:p>
            <a:pPr>
              <a:lnSpc>
                <a:spcPct val="100000"/>
              </a:lnSpc>
            </a:pPr>
            <a:r>
              <a:rPr lang="en-US" dirty="0"/>
              <a:t>Netflix seems to be dipping in popularity overall, as seen by their IMDB scores being on par or less than HBO and Hulu, as well, as the unprecedented dip in their  overall subscribers in 2022. </a:t>
            </a:r>
          </a:p>
          <a:p>
            <a:pPr>
              <a:lnSpc>
                <a:spcPct val="100000"/>
              </a:lnSpc>
            </a:pPr>
            <a:r>
              <a:rPr lang="en-US" dirty="0"/>
              <a:t>While still widely used and very popular Netflix will need to work to adapt to the increased competition form competing streaming services.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E38D-DD8A-AE44-AE6E-C77A0835892C}"/>
              </a:ext>
            </a:extLst>
          </p:cNvPr>
          <p:cNvSpPr>
            <a:spLocks noGrp="1"/>
          </p:cNvSpPr>
          <p:nvPr>
            <p:ph type="title"/>
          </p:nvPr>
        </p:nvSpPr>
        <p:spPr/>
        <p:txBody>
          <a:bodyPr>
            <a:normAutofit fontScale="90000"/>
          </a:bodyPr>
          <a:lstStyle/>
          <a:p>
            <a:r>
              <a:rPr lang="en-US" dirty="0"/>
              <a:t>About Me:</a:t>
            </a:r>
            <a:br>
              <a:rPr lang="en-US" dirty="0"/>
            </a:br>
            <a:r>
              <a:rPr lang="en-US" dirty="0"/>
              <a:t>Caitlin McDaniel</a:t>
            </a:r>
          </a:p>
        </p:txBody>
      </p:sp>
      <p:sp>
        <p:nvSpPr>
          <p:cNvPr id="24" name="TextBox 23">
            <a:extLst>
              <a:ext uri="{FF2B5EF4-FFF2-40B4-BE49-F238E27FC236}">
                <a16:creationId xmlns:a16="http://schemas.microsoft.com/office/drawing/2014/main" id="{538F08D9-2DB4-F44A-9F1D-9E5B48BAF17A}"/>
              </a:ext>
            </a:extLst>
          </p:cNvPr>
          <p:cNvSpPr txBox="1"/>
          <p:nvPr/>
        </p:nvSpPr>
        <p:spPr>
          <a:xfrm>
            <a:off x="989351" y="2383436"/>
            <a:ext cx="10353762"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t>26 Years old</a:t>
            </a:r>
          </a:p>
          <a:p>
            <a:pPr marL="285750" indent="-285750">
              <a:buFont typeface="Arial" panose="020B0604020202020204" pitchFamily="34" charset="0"/>
              <a:buChar char="•"/>
            </a:pPr>
            <a:r>
              <a:rPr lang="en-US" sz="3200" dirty="0"/>
              <a:t>Place of employment: Arkansas State Claims Commission</a:t>
            </a:r>
          </a:p>
          <a:p>
            <a:pPr marL="285750" indent="-285750">
              <a:buFont typeface="Arial" panose="020B0604020202020204" pitchFamily="34" charset="0"/>
              <a:buChar char="•"/>
            </a:pPr>
            <a:r>
              <a:rPr lang="en-US" sz="3200" dirty="0"/>
              <a:t>Title: Administrative Specialist II</a:t>
            </a:r>
          </a:p>
          <a:p>
            <a:pPr marL="285750" indent="-285750">
              <a:buFont typeface="Arial" panose="020B0604020202020204" pitchFamily="34" charset="0"/>
              <a:buChar char="•"/>
            </a:pPr>
            <a:r>
              <a:rPr lang="en-US" sz="3200" dirty="0"/>
              <a:t>Children: (1) </a:t>
            </a:r>
            <a:r>
              <a:rPr lang="en-US" sz="3200" dirty="0" err="1"/>
              <a:t>Jaice</a:t>
            </a:r>
            <a:r>
              <a:rPr lang="en-US" sz="3200" dirty="0"/>
              <a:t> ; 6 Years Old</a:t>
            </a:r>
          </a:p>
          <a:p>
            <a:pPr marL="285750" indent="-285750">
              <a:buFont typeface="Arial" panose="020B0604020202020204" pitchFamily="34" charset="0"/>
              <a:buChar char="•"/>
            </a:pPr>
            <a:r>
              <a:rPr lang="en-US" sz="3200" dirty="0"/>
              <a:t>I am open to learning new things, especially when it deals with computers.</a:t>
            </a:r>
          </a:p>
        </p:txBody>
      </p:sp>
    </p:spTree>
    <p:extLst>
      <p:ext uri="{BB962C8B-B14F-4D97-AF65-F5344CB8AC3E}">
        <p14:creationId xmlns:p14="http://schemas.microsoft.com/office/powerpoint/2010/main" val="137141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609600"/>
            <a:ext cx="10353762" cy="1257300"/>
          </a:xfrm>
        </p:spPr>
        <p:txBody>
          <a:bodyPr>
            <a:normAutofit/>
          </a:bodyPr>
          <a:lstStyle/>
          <a:p>
            <a:r>
              <a:rPr lang="en-US"/>
              <a:t>Data Set Exploration</a:t>
            </a:r>
          </a:p>
        </p:txBody>
      </p:sp>
      <p:graphicFrame>
        <p:nvGraphicFramePr>
          <p:cNvPr id="17" name="Content Placeholder 2">
            <a:extLst>
              <a:ext uri="{FF2B5EF4-FFF2-40B4-BE49-F238E27FC236}">
                <a16:creationId xmlns:a16="http://schemas.microsoft.com/office/drawing/2014/main" id="{503819C3-4C16-8FF1-7A91-8A4687E26065}"/>
              </a:ext>
            </a:extLst>
          </p:cNvPr>
          <p:cNvGraphicFramePr>
            <a:graphicFrameLocks noGrp="1"/>
          </p:cNvGraphicFramePr>
          <p:nvPr>
            <p:ph idx="1"/>
            <p:extLst>
              <p:ext uri="{D42A27DB-BD31-4B8C-83A1-F6EECF244321}">
                <p14:modId xmlns:p14="http://schemas.microsoft.com/office/powerpoint/2010/main" val="204140909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4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a:xfrm>
            <a:off x="919119" y="232660"/>
            <a:ext cx="10353762" cy="3714749"/>
          </a:xfrm>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4" name="Picture 3" descr="Chart, bar chart&#10;&#10;Description automatically generated">
            <a:extLst>
              <a:ext uri="{FF2B5EF4-FFF2-40B4-BE49-F238E27FC236}">
                <a16:creationId xmlns:a16="http://schemas.microsoft.com/office/drawing/2014/main" id="{1A00A523-A315-4546-8301-E501A2E31092}"/>
              </a:ext>
            </a:extLst>
          </p:cNvPr>
          <p:cNvPicPr>
            <a:picLocks noChangeAspect="1"/>
          </p:cNvPicPr>
          <p:nvPr/>
        </p:nvPicPr>
        <p:blipFill>
          <a:blip r:embed="rId2"/>
          <a:stretch>
            <a:fillRect/>
          </a:stretch>
        </p:blipFill>
        <p:spPr>
          <a:xfrm>
            <a:off x="3457442" y="2090034"/>
            <a:ext cx="5876722" cy="4608422"/>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913795" y="609599"/>
            <a:ext cx="5978072" cy="1481150"/>
          </a:xfrm>
        </p:spPr>
        <p:txBody>
          <a:bodyPr>
            <a:normAutofit/>
          </a:bodyPr>
          <a:lstStyle/>
          <a:p>
            <a:r>
              <a:rPr lang="en-US" sz="360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913795" y="2279176"/>
            <a:ext cx="5978072" cy="3415672"/>
          </a:xfrm>
        </p:spPr>
        <p:txBody>
          <a:bodyPr anchor="ctr">
            <a:normAutofit/>
          </a:bodyPr>
          <a:lstStyle/>
          <a:p>
            <a:pPr>
              <a:lnSpc>
                <a:spcPct val="100000"/>
              </a:lnSpc>
            </a:pPr>
            <a:r>
              <a:rPr lang="en-US" sz="2100" dirty="0"/>
              <a:t>The overall </a:t>
            </a:r>
            <a:r>
              <a:rPr lang="en-US" sz="2100" dirty="0" err="1"/>
              <a:t>MeansRunTime</a:t>
            </a:r>
            <a:r>
              <a:rPr lang="en-US" sz="2100" dirty="0"/>
              <a:t> for the 90’s is 96.57</a:t>
            </a:r>
          </a:p>
          <a:p>
            <a:pPr>
              <a:lnSpc>
                <a:spcPct val="100000"/>
              </a:lnSpc>
            </a:pPr>
            <a:r>
              <a:rPr lang="en-US" sz="2100" dirty="0"/>
              <a:t>00’s is  92.27</a:t>
            </a:r>
          </a:p>
          <a:p>
            <a:pPr>
              <a:lnSpc>
                <a:spcPct val="100000"/>
              </a:lnSpc>
            </a:pPr>
            <a:r>
              <a:rPr lang="en-US" sz="2100" dirty="0"/>
              <a:t>10’s is 76.29</a:t>
            </a:r>
          </a:p>
          <a:p>
            <a:pPr>
              <a:lnSpc>
                <a:spcPct val="100000"/>
              </a:lnSpc>
            </a:pPr>
            <a:r>
              <a:rPr lang="en-US" sz="2100" dirty="0"/>
              <a:t>There is a slight difference in the 90’s and 00’s. However, </a:t>
            </a:r>
            <a:r>
              <a:rPr lang="en-US" sz="2100" dirty="0" err="1"/>
              <a:t>MeansRunTime</a:t>
            </a:r>
            <a:r>
              <a:rPr lang="en-US" sz="2100" dirty="0"/>
              <a:t> for MOVIE were lower in the 10’s</a:t>
            </a:r>
          </a:p>
        </p:txBody>
      </p:sp>
      <p:pic>
        <p:nvPicPr>
          <p:cNvPr id="17" name="Picture 16" descr="Film reel and slate">
            <a:extLst>
              <a:ext uri="{FF2B5EF4-FFF2-40B4-BE49-F238E27FC236}">
                <a16:creationId xmlns:a16="http://schemas.microsoft.com/office/drawing/2014/main" id="{54C1CAC2-A392-8611-C328-68CCCF4F1A5B}"/>
              </a:ext>
            </a:extLst>
          </p:cNvPr>
          <p:cNvPicPr>
            <a:picLocks noChangeAspect="1"/>
          </p:cNvPicPr>
          <p:nvPr/>
        </p:nvPicPr>
        <p:blipFill rotWithShape="1">
          <a:blip r:embed="rId3"/>
          <a:srcRect l="17924" r="37578" b="-1"/>
          <a:stretch/>
        </p:blipFill>
        <p:spPr>
          <a:xfrm>
            <a:off x="7620351" y="10"/>
            <a:ext cx="4571649" cy="6857990"/>
          </a:xfrm>
          <a:prstGeom prst="rect">
            <a:avLst/>
          </a:prstGeom>
        </p:spPr>
      </p:pic>
      <p:pic>
        <p:nvPicPr>
          <p:cNvPr id="23" name="Picture 22">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174552" y="-1067189"/>
            <a:ext cx="8279813" cy="3658378"/>
          </a:xfrm>
        </p:spPr>
        <p:txBody>
          <a:bodyPr anchor="ctr">
            <a:normAutofit/>
          </a:bodyPr>
          <a:lstStyle/>
          <a:p>
            <a:pPr marL="36900" indent="0">
              <a:buNone/>
            </a:pPr>
            <a:r>
              <a:rPr lang="en-US" dirty="0"/>
              <a:t>Perform a T-test using the combined data set's averages as mu and your data set's average as the sample mean.</a:t>
            </a:r>
          </a:p>
        </p:txBody>
      </p:sp>
      <p:pic>
        <p:nvPicPr>
          <p:cNvPr id="42" name="Graphic 41" descr="Test tubes">
            <a:extLst>
              <a:ext uri="{FF2B5EF4-FFF2-40B4-BE49-F238E27FC236}">
                <a16:creationId xmlns:a16="http://schemas.microsoft.com/office/drawing/2014/main" id="{9AD518DD-9569-880C-F760-2BD2BD21F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5541" y="0"/>
            <a:ext cx="2441907" cy="2441907"/>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2" name="TextBox 1">
            <a:extLst>
              <a:ext uri="{FF2B5EF4-FFF2-40B4-BE49-F238E27FC236}">
                <a16:creationId xmlns:a16="http://schemas.microsoft.com/office/drawing/2014/main" id="{B70E12A8-BC1B-5F48-B521-B0C22DB31833}"/>
              </a:ext>
            </a:extLst>
          </p:cNvPr>
          <p:cNvSpPr txBox="1"/>
          <p:nvPr/>
        </p:nvSpPr>
        <p:spPr>
          <a:xfrm>
            <a:off x="0" y="3658378"/>
            <a:ext cx="6278707" cy="1754326"/>
          </a:xfrm>
          <a:prstGeom prst="rect">
            <a:avLst/>
          </a:prstGeom>
          <a:noFill/>
        </p:spPr>
        <p:txBody>
          <a:bodyPr wrap="square" rtlCol="0">
            <a:spAutoFit/>
          </a:bodyPr>
          <a:lstStyle/>
          <a:p>
            <a:endParaRPr lang="en-US" dirty="0"/>
          </a:p>
          <a:p>
            <a:r>
              <a:rPr lang="en-US" dirty="0"/>
              <a:t>One Sample t-test data: HBOtitles1MOVIE$imdb_score t = 2.4279, df = 3428, p-value = 0.01524 alternative hypothesis: true mean is not equal to 6.2 95 percent confidence interval: 6.208997 6.284499 sample estimates: mean of x 6.246748 </a:t>
            </a:r>
          </a:p>
          <a:p>
            <a:endParaRPr lang="en-US" dirty="0"/>
          </a:p>
        </p:txBody>
      </p:sp>
      <p:sp>
        <p:nvSpPr>
          <p:cNvPr id="5" name="TextBox 4">
            <a:extLst>
              <a:ext uri="{FF2B5EF4-FFF2-40B4-BE49-F238E27FC236}">
                <a16:creationId xmlns:a16="http://schemas.microsoft.com/office/drawing/2014/main" id="{282C24C4-3B4A-D74E-9591-21AEEFE77DD9}"/>
              </a:ext>
            </a:extLst>
          </p:cNvPr>
          <p:cNvSpPr txBox="1"/>
          <p:nvPr/>
        </p:nvSpPr>
        <p:spPr>
          <a:xfrm>
            <a:off x="6437948" y="5165440"/>
            <a:ext cx="5754052" cy="1200329"/>
          </a:xfrm>
          <a:prstGeom prst="rect">
            <a:avLst/>
          </a:prstGeom>
          <a:noFill/>
        </p:spPr>
        <p:txBody>
          <a:bodyPr wrap="square" rtlCol="0">
            <a:spAutoFit/>
          </a:bodyPr>
          <a:lstStyle/>
          <a:p>
            <a:r>
              <a:rPr lang="en-US" dirty="0"/>
              <a:t>One Sample t-test data: HBOtitles1SHOW$imdb_score t = -0.90215, df = 1938, p-value = 0.3671 alternative hypothesis: true mean is not equal to 7 95 percent confidence interval: 6.929942 7.025912 sample estimates: mean of x 6.977927 </a:t>
            </a:r>
          </a:p>
        </p:txBody>
      </p:sp>
    </p:spTree>
    <p:extLst>
      <p:ext uri="{BB962C8B-B14F-4D97-AF65-F5344CB8AC3E}">
        <p14:creationId xmlns:p14="http://schemas.microsoft.com/office/powerpoint/2010/main" val="1453767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778517" y="869723"/>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F1296A-74F4-F74A-A4A7-822463A6FAE3}"/>
              </a:ext>
            </a:extLst>
          </p:cNvPr>
          <p:cNvSpPr txBox="1"/>
          <p:nvPr/>
        </p:nvSpPr>
        <p:spPr>
          <a:xfrm>
            <a:off x="5258802" y="1674673"/>
            <a:ext cx="6611634" cy="1477328"/>
          </a:xfrm>
          <a:prstGeom prst="rect">
            <a:avLst/>
          </a:prstGeom>
          <a:noFill/>
        </p:spPr>
        <p:txBody>
          <a:bodyPr wrap="square" rtlCol="0">
            <a:spAutoFit/>
          </a:bodyPr>
          <a:lstStyle/>
          <a:p>
            <a:pPr>
              <a:lnSpc>
                <a:spcPct val="100000"/>
              </a:lnSpc>
            </a:pPr>
            <a:r>
              <a:rPr lang="en-US" dirty="0"/>
              <a:t>The overall </a:t>
            </a:r>
            <a:r>
              <a:rPr lang="en-US" dirty="0" err="1"/>
              <a:t>MeansRunTime</a:t>
            </a:r>
            <a:r>
              <a:rPr lang="en-US" dirty="0"/>
              <a:t> for the 90’s is 98.57</a:t>
            </a:r>
          </a:p>
          <a:p>
            <a:pPr>
              <a:lnSpc>
                <a:spcPct val="100000"/>
              </a:lnSpc>
            </a:pPr>
            <a:r>
              <a:rPr lang="en-US" dirty="0"/>
              <a:t>00’s is  36.14</a:t>
            </a:r>
          </a:p>
          <a:p>
            <a:pPr>
              <a:lnSpc>
                <a:spcPct val="100000"/>
              </a:lnSpc>
            </a:pPr>
            <a:r>
              <a:rPr lang="en-US" dirty="0"/>
              <a:t>10’s is 38.67</a:t>
            </a:r>
          </a:p>
          <a:p>
            <a:pPr>
              <a:lnSpc>
                <a:spcPct val="100000"/>
              </a:lnSpc>
            </a:pPr>
            <a:r>
              <a:rPr lang="en-US" dirty="0"/>
              <a:t>There is a huge </a:t>
            </a:r>
            <a:r>
              <a:rPr lang="en-US" dirty="0" err="1"/>
              <a:t>differencein</a:t>
            </a:r>
            <a:r>
              <a:rPr lang="en-US" dirty="0"/>
              <a:t> the 90’s and 00’s. However, </a:t>
            </a:r>
            <a:r>
              <a:rPr lang="en-US" dirty="0" err="1"/>
              <a:t>MeansRunTime</a:t>
            </a:r>
            <a:r>
              <a:rPr lang="en-US" dirty="0"/>
              <a:t> for SHOW’S were lower in the 00’s </a:t>
            </a:r>
          </a:p>
        </p:txBody>
      </p:sp>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0F2-EEA4-9B41-A7EA-8ABB7934A60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22A8CB5-9F74-394E-9D73-525231411A8B}"/>
              </a:ext>
            </a:extLst>
          </p:cNvPr>
          <p:cNvSpPr>
            <a:spLocks noGrp="1"/>
          </p:cNvSpPr>
          <p:nvPr>
            <p:ph idx="1"/>
          </p:nvPr>
        </p:nvSpPr>
        <p:spPr/>
        <p:txBody>
          <a:bodyPr/>
          <a:lstStyle/>
          <a:p>
            <a:r>
              <a:rPr lang="en-US" dirty="0"/>
              <a:t>We were able to show how movie and show times changed throughout the decades.</a:t>
            </a:r>
          </a:p>
          <a:p>
            <a:r>
              <a:rPr lang="en-US" dirty="0"/>
              <a:t>We were also able to show how average popularity ratings compare amongst the popular streaming services. We performed T-test using the out separate data set's averages as mu and your data set's average as the sample mean. </a:t>
            </a:r>
          </a:p>
        </p:txBody>
      </p:sp>
    </p:spTree>
    <p:extLst>
      <p:ext uri="{BB962C8B-B14F-4D97-AF65-F5344CB8AC3E}">
        <p14:creationId xmlns:p14="http://schemas.microsoft.com/office/powerpoint/2010/main" val="2962964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1807017211"/>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my 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I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TotalTime>
  <Words>2585</Words>
  <Application>Microsoft Macintosh PowerPoint</Application>
  <PresentationFormat>Widescreen</PresentationFormat>
  <Paragraphs>172</Paragraphs>
  <Slides>38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Goudy Old Style</vt:lpstr>
      <vt:lpstr>inherit</vt:lpstr>
      <vt:lpstr>Inter</vt:lpstr>
      <vt:lpstr>Open Sans</vt:lpstr>
      <vt:lpstr>Wingdings 2</vt:lpstr>
      <vt:lpstr>SlateVTI</vt:lpstr>
      <vt:lpstr>Streaming Services</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I began to work with our group, we decided we wanted to put an emphasis on how shows and movies have changed through the decades.</vt:lpstr>
      <vt:lpstr> I decided to run a stepwise regression to see what the strongest correlating factors were given for ‘release year’. The  Strongest correlations shown were:</vt:lpstr>
      <vt:lpstr>After considering the exploratory tests we decided to examine the following three questions:</vt:lpstr>
      <vt:lpstr>The first thing that I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Summary</vt:lpstr>
      <vt:lpstr>About Me: Caitlin McDaniel</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How have movie times changed throughout the decades?</vt:lpstr>
      <vt:lpstr>PowerPoint Presentation</vt:lpstr>
      <vt:lpstr>How have show times changed throughout the decades?</vt:lpstr>
      <vt:lpstr>Conclusion</vt:lpstr>
      <vt:lpstr>Reference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Caitlin McDaniel</cp:lastModifiedBy>
  <cp:revision>1</cp:revision>
  <dcterms:created xsi:type="dcterms:W3CDTF">2022-09-06T01:52:56Z</dcterms:created>
  <dcterms:modified xsi:type="dcterms:W3CDTF">2022-09-06T02:20:50Z</dcterms:modified>
</cp:coreProperties>
</file>